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7"/>
  </p:notesMasterIdLst>
  <p:handoutMasterIdLst>
    <p:handoutMasterId r:id="rId8"/>
  </p:handoutMasterIdLst>
  <p:sldIdLst>
    <p:sldId id="361" r:id="rId2"/>
    <p:sldId id="370" r:id="rId3"/>
    <p:sldId id="363" r:id="rId4"/>
    <p:sldId id="369" r:id="rId5"/>
    <p:sldId id="364" r:id="rId6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CC00CC"/>
    <a:srgbClr val="000000"/>
    <a:srgbClr val="0099FF"/>
    <a:srgbClr val="0000FF"/>
    <a:srgbClr val="E671EF"/>
    <a:srgbClr val="F6B704"/>
    <a:srgbClr val="6BD14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81" autoAdjust="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415" y="1824499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250916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Programma Operativo </a:t>
            </a: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395536" y="2708920"/>
            <a:ext cx="84249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</a:p>
          <a:p>
            <a:endParaRPr lang="it-IT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94149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>
                <a:ea typeface="SimSun" pitchFamily="2" charset="-122"/>
                <a:cs typeface="Arial" panose="020B0604020202020204" pitchFamily="34" charset="0"/>
              </a:rPr>
              <a:t>Punto 5.d dell’</a:t>
            </a:r>
            <a:r>
              <a:rPr lang="it-IT" dirty="0" err="1">
                <a:ea typeface="SimSun" pitchFamily="2" charset="-122"/>
                <a:cs typeface="Arial" panose="020B0604020202020204" pitchFamily="34" charset="0"/>
              </a:rPr>
              <a:t>OdG</a:t>
            </a:r>
            <a:endParaRPr lang="it-IT" dirty="0">
              <a:ea typeface="SimSun" pitchFamily="2" charset="-122"/>
              <a:cs typeface="Arial" panose="020B0604020202020204" pitchFamily="34" charset="0"/>
            </a:endParaRPr>
          </a:p>
          <a:p>
            <a:pPr lvl="0" algn="ctr" eaLnBrk="1" hangingPunct="1"/>
            <a:r>
              <a:rPr lang="it-IT" dirty="0">
                <a:ea typeface="SimSun" pitchFamily="2" charset="-122"/>
                <a:cs typeface="Arial" panose="020B0604020202020204" pitchFamily="34" charset="0"/>
              </a:rPr>
              <a:t>Riduzione del carico amministrativo per i beneficiari</a:t>
            </a:r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3" y="6105580"/>
            <a:ext cx="2674009" cy="733511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623234" y="6179947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</a:t>
            </a:r>
            <a:r>
              <a:rPr lang="it-IT" sz="1600" dirty="0">
                <a:solidFill>
                  <a:srgbClr val="0070C0"/>
                </a:solidFill>
              </a:rPr>
              <a:t>"Pietro Piazza"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215516" y="4581009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Filippo Castiglia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VII Rendicontazione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interventi FSE e comunitari, monitoraggio e controlli di I livello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Istruzione e Formazione Professionale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174398" y="126408"/>
            <a:ext cx="8964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Riduzione carico amministrativo per i beneficiari</a:t>
            </a:r>
          </a:p>
          <a:p>
            <a:pPr algn="ctr"/>
            <a:endParaRPr lang="it-IT" sz="2800" dirty="0">
              <a:solidFill>
                <a:srgbClr val="0066CC"/>
              </a:solidFill>
            </a:endParaRP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07504" y="1412776"/>
            <a:ext cx="8950500" cy="44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sz="2000" b="0" dirty="0"/>
              <a:t>L’Amministrazione nel corso del 2018 ha definito misure finalizzate ad instaurare con i beneficiari un rapporto improntato alla semplificazione amministrativa, nell’ottica del miglioramento della performance procedurale e finanziaria del PO, quantitativa e qualitativa.</a:t>
            </a:r>
            <a:endParaRPr lang="en-US" sz="2000" b="0" dirty="0"/>
          </a:p>
          <a:p>
            <a:pPr algn="just">
              <a:spcAft>
                <a:spcPts val="600"/>
              </a:spcAft>
            </a:pPr>
            <a:r>
              <a:rPr lang="it-IT" sz="2000" b="0" dirty="0"/>
              <a:t>In particolare, si è proceduto al </a:t>
            </a:r>
            <a:r>
              <a:rPr lang="it-IT" sz="2000" dirty="0"/>
              <a:t>rafforzamento delle misure volte a ridurre il carico amministrativo dei beneficiari</a:t>
            </a:r>
            <a:r>
              <a:rPr lang="it-IT" sz="2000" b="0" dirty="0"/>
              <a:t> in relazione alle diverse fasi delle procedure di finanziamento, anche mediante incontri con il partenariato ed incontri tematici con i destinatari. </a:t>
            </a:r>
          </a:p>
          <a:p>
            <a:pPr algn="just">
              <a:spcAft>
                <a:spcPts val="600"/>
              </a:spcAft>
            </a:pPr>
            <a:r>
              <a:rPr lang="it-IT" sz="2000" b="0" dirty="0"/>
              <a:t>Un significativo passo in avanti è rappresentato, inoltre, </a:t>
            </a:r>
            <a:r>
              <a:rPr lang="it-IT" sz="2000" dirty="0"/>
              <a:t>dal progressivo processo di informatizzazione della modalità di partecipazione agli avvisi/bandi</a:t>
            </a:r>
            <a:r>
              <a:rPr lang="it-IT" sz="2000" b="0" dirty="0"/>
              <a:t> in virtù della previsione nei dispositivi attuativi della modalità di invio elettronico delle istanze di partecipazione e predisposizione di piattaforme elettroniche dedicate.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397502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89756" y="116632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Riduzione carico amministrativo per i beneficiari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699792" y="1991453"/>
            <a:ext cx="5544616" cy="111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 eaLnBrk="1" hangingPunct="1">
              <a:spcAft>
                <a:spcPts val="600"/>
              </a:spcAft>
            </a:pPr>
            <a:r>
              <a:rPr lang="it-IT" sz="2000" b="0" dirty="0">
                <a:ea typeface="SimSun" pitchFamily="2" charset="-122"/>
                <a:cs typeface="Arial" panose="020B0604020202020204" pitchFamily="34" charset="0"/>
              </a:rPr>
              <a:t>Al fine di ridurre il carico amministrativo dei beneficiari la modalità di presentazione delle proposte progettuali è avvenuta prevedendo formulari standard adattati al singolo avviso e la trasmissione è avvenuta per il 92% delle procedure attraverso modalità informatiche</a:t>
            </a:r>
          </a:p>
        </p:txBody>
      </p:sp>
      <p:sp>
        <p:nvSpPr>
          <p:cNvPr id="10" name="Freeform 17"/>
          <p:cNvSpPr/>
          <p:nvPr/>
        </p:nvSpPr>
        <p:spPr>
          <a:xfrm>
            <a:off x="467544" y="1991453"/>
            <a:ext cx="1841232" cy="1119822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PRESENTAZIONE DELLE PROPOSTE ATTRAVERSO PROCEDURE INFORMATICHE </a:t>
            </a:r>
          </a:p>
        </p:txBody>
      </p:sp>
      <p:sp>
        <p:nvSpPr>
          <p:cNvPr id="12" name="Freccia a destra 10"/>
          <p:cNvSpPr/>
          <p:nvPr/>
        </p:nvSpPr>
        <p:spPr>
          <a:xfrm>
            <a:off x="2308776" y="2279595"/>
            <a:ext cx="295043" cy="54353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lIns="129524" tIns="129524" rIns="129524" bIns="129524" spcCol="1270" rtlCol="0" anchor="t"/>
          <a:lstStyle/>
          <a:p>
            <a:pPr algn="ctr" defTabSz="12890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it-IT" sz="1200" b="1" kern="0" dirty="0">
              <a:solidFill>
                <a:prstClr val="black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601349"/>
              </p:ext>
            </p:extLst>
          </p:nvPr>
        </p:nvGraphicFramePr>
        <p:xfrm>
          <a:off x="2135814" y="4005064"/>
          <a:ext cx="487237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5623">
                  <a:extLst>
                    <a:ext uri="{9D8B030D-6E8A-4147-A177-3AD203B41FA5}">
                      <a16:colId xmlns:a16="http://schemas.microsoft.com/office/drawing/2014/main" val="3570194116"/>
                    </a:ext>
                  </a:extLst>
                </a:gridCol>
                <a:gridCol w="2156749">
                  <a:extLst>
                    <a:ext uri="{9D8B030D-6E8A-4147-A177-3AD203B41FA5}">
                      <a16:colId xmlns:a16="http://schemas.microsoft.com/office/drawing/2014/main" val="21784708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Modalità</a:t>
                      </a:r>
                      <a:r>
                        <a:rPr lang="it-IT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di presentazione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 procedure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469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PEC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368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Piattaforma informatica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97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Cartacea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216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62069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89756" y="116632"/>
            <a:ext cx="8964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Riduzione carico amministrativo per i beneficiari</a:t>
            </a:r>
          </a:p>
          <a:p>
            <a:pPr algn="ctr"/>
            <a:endParaRPr lang="it-IT" sz="2800" dirty="0">
              <a:solidFill>
                <a:srgbClr val="0066CC"/>
              </a:solidFill>
            </a:endParaRP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411760" y="1269424"/>
            <a:ext cx="6630256" cy="273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 eaLnBrk="1" hangingPunct="1">
              <a:spcAft>
                <a:spcPts val="600"/>
              </a:spcAft>
            </a:pPr>
            <a:r>
              <a:rPr lang="it-IT" sz="1800" b="0" dirty="0">
                <a:ea typeface="SimSun" pitchFamily="2" charset="-122"/>
                <a:cs typeface="Arial" panose="020B0604020202020204" pitchFamily="34" charset="0"/>
              </a:rPr>
              <a:t>Si è proceduto ad un esteso ricorso alle opzioni di semplificazione dei costi (ad eccezione delle operazioni attuate tramite appalti pubblici) che interessano l’81% delle procedure POR esperite al 31/12/2018</a:t>
            </a:r>
            <a:r>
              <a:rPr lang="it-IT" sz="1800" b="0" dirty="0">
                <a:solidFill>
                  <a:schemeClr val="tx1">
                    <a:lumMod val="75000"/>
                    <a:lumOff val="25000"/>
                  </a:schemeClr>
                </a:solidFill>
                <a:ea typeface="SimSun" pitchFamily="2" charset="-122"/>
                <a:cs typeface="Arial" panose="020B0604020202020204" pitchFamily="34" charset="0"/>
              </a:rPr>
              <a:t>:</a:t>
            </a:r>
          </a:p>
          <a:p>
            <a:pPr marL="342900" lvl="0" indent="-342900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800" b="0" dirty="0">
                <a:ea typeface="SimSun" pitchFamily="2" charset="-122"/>
                <a:cs typeface="Arial" panose="020B0604020202020204" pitchFamily="34" charset="0"/>
              </a:rPr>
              <a:t>semplificando i processi di controllo e rendicontazione;</a:t>
            </a:r>
          </a:p>
          <a:p>
            <a:pPr marL="342900" lvl="0" indent="-34290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800" b="0" dirty="0">
                <a:ea typeface="SimSun" pitchFamily="2" charset="-122"/>
                <a:cs typeface="Arial" panose="020B0604020202020204" pitchFamily="34" charset="0"/>
              </a:rPr>
              <a:t>prevedendo regole maggiormente omogenee per classi e tipologie di operazione;</a:t>
            </a:r>
          </a:p>
          <a:p>
            <a:pPr marL="342900" lvl="0" indent="-34290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800" b="0" dirty="0">
                <a:ea typeface="SimSun" pitchFamily="2" charset="-122"/>
                <a:cs typeface="Arial" panose="020B0604020202020204" pitchFamily="34" charset="0"/>
              </a:rPr>
              <a:t>riducendo i costi sia per i beneficiari che per l’Amministrazione, i tempi di istruttoria dei controlli e il numero di contenziosi. </a:t>
            </a:r>
          </a:p>
        </p:txBody>
      </p:sp>
      <p:sp>
        <p:nvSpPr>
          <p:cNvPr id="10" name="Freeform 17"/>
          <p:cNvSpPr/>
          <p:nvPr/>
        </p:nvSpPr>
        <p:spPr>
          <a:xfrm>
            <a:off x="179512" y="1792054"/>
            <a:ext cx="1841232" cy="1119822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RICORSO ALLE OPZIONI DI SEMPLIFICAZIONE DEI COSTI</a:t>
            </a:r>
          </a:p>
        </p:txBody>
      </p:sp>
      <p:sp>
        <p:nvSpPr>
          <p:cNvPr id="12" name="Freccia a destra 10"/>
          <p:cNvSpPr/>
          <p:nvPr/>
        </p:nvSpPr>
        <p:spPr>
          <a:xfrm>
            <a:off x="2020744" y="2080195"/>
            <a:ext cx="295043" cy="54353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lIns="129524" tIns="129524" rIns="129524" bIns="129524" spcCol="1270" rtlCol="0" anchor="t"/>
          <a:lstStyle/>
          <a:p>
            <a:pPr algn="ctr" defTabSz="12890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it-IT" sz="1200" b="1" kern="0" dirty="0">
              <a:solidFill>
                <a:prstClr val="black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1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792726"/>
              </p:ext>
            </p:extLst>
          </p:nvPr>
        </p:nvGraphicFramePr>
        <p:xfrm>
          <a:off x="2044054" y="4194511"/>
          <a:ext cx="5055892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5563">
                  <a:extLst>
                    <a:ext uri="{9D8B030D-6E8A-4147-A177-3AD203B41FA5}">
                      <a16:colId xmlns:a16="http://schemas.microsoft.com/office/drawing/2014/main" val="3570194116"/>
                    </a:ext>
                  </a:extLst>
                </a:gridCol>
                <a:gridCol w="1680329">
                  <a:extLst>
                    <a:ext uri="{9D8B030D-6E8A-4147-A177-3AD203B41FA5}">
                      <a16:colId xmlns:a16="http://schemas.microsoft.com/office/drawing/2014/main" val="2178470812"/>
                    </a:ext>
                  </a:extLst>
                </a:gridCol>
              </a:tblGrid>
              <a:tr h="284191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Modalità</a:t>
                      </a:r>
                      <a:r>
                        <a:rPr lang="it-IT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di rendicontazione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 Procedure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5469766"/>
                  </a:ext>
                </a:extLst>
              </a:tr>
              <a:tr h="284191"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Unità di Costi</a:t>
                      </a:r>
                      <a:r>
                        <a:rPr lang="it-IT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Standard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5368029"/>
                  </a:ext>
                </a:extLst>
              </a:tr>
              <a:tr h="284191"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Tasso forfettario su costi del personale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97676"/>
                  </a:ext>
                </a:extLst>
              </a:tr>
              <a:tr h="284191">
                <a:tc>
                  <a:txBody>
                    <a:bodyPr/>
                    <a:lstStyle/>
                    <a:p>
                      <a:pPr algn="l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Importi forfettari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216106"/>
                  </a:ext>
                </a:extLst>
              </a:tr>
              <a:tr h="284191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Modalità</a:t>
                      </a: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mista</a:t>
                      </a: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UCS</a:t>
                      </a:r>
                      <a:r>
                        <a:rPr lang="en-US" sz="14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en-US" sz="1400" b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tassi</a:t>
                      </a:r>
                      <a:r>
                        <a:rPr lang="en-US" sz="14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forfettari</a:t>
                      </a:r>
                      <a:endParaRPr 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620699"/>
                  </a:ext>
                </a:extLst>
              </a:tr>
              <a:tr h="284191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Costi</a:t>
                      </a: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</a:t>
                      </a: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4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tirocini</a:t>
                      </a: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voucher, </a:t>
                      </a:r>
                      <a:r>
                        <a:rPr lang="en-US" sz="14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assunzione</a:t>
                      </a:r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589260"/>
                  </a:ext>
                </a:extLst>
              </a:tr>
              <a:tr h="284191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7845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9438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980728"/>
            <a:ext cx="8712968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Comitato di Sorveglianza del  Programma Operativo </a:t>
            </a: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FSE </a:t>
            </a:r>
            <a:r>
              <a:rPr lang="it-IT" sz="280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Sicilia 2014 – 2020</a:t>
            </a:r>
            <a:endParaRPr lang="it-IT" sz="2800" dirty="0">
              <a:latin typeface="+mj-lt"/>
              <a:ea typeface="ＭＳ Ｐゴシック" panose="020B0600070205080204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Grazie per l’attenzione </a:t>
            </a:r>
          </a:p>
          <a:p>
            <a:endParaRPr lang="it-IT" dirty="0"/>
          </a:p>
        </p:txBody>
      </p:sp>
      <p:pic>
        <p:nvPicPr>
          <p:cNvPr id="9" name="Immagine 8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0121" y="5939394"/>
            <a:ext cx="3024336" cy="758257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5688632" y="6175299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</a:t>
            </a:r>
            <a:r>
              <a:rPr lang="it-IT" sz="1600" dirty="0">
                <a:solidFill>
                  <a:srgbClr val="0070C0"/>
                </a:solidFill>
              </a:rPr>
              <a:t>"Pietro Piazza"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240121" y="4536743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Filippo Castiglia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VII Rendicontazione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interventi FSE e comunitari, monitoraggio e controlli di I livello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Istruzione e Formazione Professionale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4106</TotalTime>
  <Words>426</Words>
  <Application>Microsoft Office PowerPoint</Application>
  <PresentationFormat>Presentazione su schermo (4:3)</PresentationFormat>
  <Paragraphs>56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3" baseType="lpstr">
      <vt:lpstr>ＭＳ Ｐゴシック</vt:lpstr>
      <vt:lpstr>SimSun</vt:lpstr>
      <vt:lpstr>Arial</vt:lpstr>
      <vt:lpstr>Arial Black</vt:lpstr>
      <vt:lpstr>Calibri</vt:lpstr>
      <vt:lpstr>Tahoma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543</cp:revision>
  <dcterms:created xsi:type="dcterms:W3CDTF">2007-03-15T14:10:26Z</dcterms:created>
  <dcterms:modified xsi:type="dcterms:W3CDTF">2019-06-24T14:15:53Z</dcterms:modified>
</cp:coreProperties>
</file>